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64" r:id="rId1"/>
  </p:sldMasterIdLst>
  <p:notesMasterIdLst>
    <p:notesMasterId r:id="rId3"/>
  </p:notesMasterIdLst>
  <p:sldIdLst>
    <p:sldId id="257" r:id="rId2"/>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BE"/>
    <a:srgbClr val="F8B2C1"/>
    <a:srgbClr val="EBC8C7"/>
    <a:srgbClr val="1DF10D"/>
    <a:srgbClr val="8EE48A"/>
    <a:srgbClr val="D9218A"/>
    <a:srgbClr val="3399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4624" autoAdjust="0"/>
  </p:normalViewPr>
  <p:slideViewPr>
    <p:cSldViewPr>
      <p:cViewPr>
        <p:scale>
          <a:sx n="40" d="100"/>
          <a:sy n="40" d="100"/>
        </p:scale>
        <p:origin x="-1260" y="3300"/>
      </p:cViewPr>
      <p:guideLst>
        <p:guide orient="horz" pos="13483"/>
        <p:guide pos="953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27/02/2015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‹N°›</a:t>
            </a:fld>
            <a:endParaRPr lang="fr-FR" dirty="0"/>
          </a:p>
        </p:txBody>
      </p:sp>
    </p:spTree>
    <p:extLst>
      <p:ext uri="{BB962C8B-B14F-4D97-AF65-F5344CB8AC3E}">
        <p14:creationId xmlns="" xmlns:p14="http://schemas.microsoft.com/office/powerpoint/2010/main"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766332" y="8561705"/>
            <a:ext cx="26000405" cy="11415607"/>
          </a:xfrm>
          <a:ln>
            <a:noFill/>
          </a:ln>
        </p:spPr>
        <p:txBody>
          <a:bodyPr vert="horz" tIns="0" rIns="83529"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766332" y="20152940"/>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5707813"/>
            <a:ext cx="6812994" cy="325325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3999" y="5707813"/>
            <a:ext cx="19934317" cy="325325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756238" y="8219237"/>
            <a:ext cx="25737979" cy="850462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756238" y="16882863"/>
            <a:ext cx="25737979" cy="9423818"/>
          </a:xfrm>
        </p:spPr>
        <p:txBody>
          <a:bodyPr lIns="208822" rIns="208822"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3999"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92320"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tIns="208822"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3999"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81808" y="11608847"/>
            <a:ext cx="13384170"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3999" y="15696459"/>
            <a:ext cx="13378914"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81808" y="15696459"/>
            <a:ext cx="13384170"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504311" cy="7134754"/>
          </a:xfrm>
        </p:spPr>
        <p:txBody>
          <a:bodyPr vert="horz" tIns="20882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70998" y="3210652"/>
            <a:ext cx="9083993" cy="7253667"/>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38629" y="10464306"/>
            <a:ext cx="16927347" cy="28539017"/>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10483259" y="6916760"/>
            <a:ext cx="17410986" cy="25685115"/>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12" name="Triangle rectangle 11"/>
          <p:cNvSpPr/>
          <p:nvPr/>
        </p:nvSpPr>
        <p:spPr>
          <a:xfrm rot="420000" flipV="1">
            <a:off x="26505356" y="33456373"/>
            <a:ext cx="514760" cy="970327"/>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2" name="Titre 1"/>
          <p:cNvSpPr>
            <a:spLocks noGrp="1"/>
          </p:cNvSpPr>
          <p:nvPr>
            <p:ph type="title"/>
          </p:nvPr>
        </p:nvSpPr>
        <p:spPr>
          <a:xfrm>
            <a:off x="2018665" y="7346965"/>
            <a:ext cx="7327754" cy="9878925"/>
          </a:xfrm>
        </p:spPr>
        <p:txBody>
          <a:bodyPr vert="horz" lIns="208822" tIns="208822" rIns="208822" bIns="208822" anchor="b"/>
          <a:lstStyle>
            <a:lvl1pPr algn="l">
              <a:buNone/>
              <a:defRPr sz="91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018665" y="17657643"/>
            <a:ext cx="7317661" cy="13603598"/>
          </a:xfrm>
        </p:spPr>
        <p:txBody>
          <a:bodyPr lIns="292350" rIns="208822" bIns="208822" anchor="t"/>
          <a:lstStyle>
            <a:lvl1pPr marL="0" indent="0" algn="l">
              <a:spcBef>
                <a:spcPts val="1142"/>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26747311" y="39677164"/>
            <a:ext cx="2018665" cy="2279158"/>
          </a:xfrm>
        </p:spPr>
        <p:txBody>
          <a:bodyPr/>
          <a:lstStyle/>
          <a:p>
            <a:fld id="{28767CC9-E82E-4B5D-91D0-F62D7CD668E4}" type="slidenum">
              <a:rPr lang="fr-FR" smtClean="0"/>
              <a:pPr/>
              <a:t>‹N°›</a:t>
            </a:fld>
            <a:endParaRPr lang="fr-FR" dirty="0"/>
          </a:p>
        </p:txBody>
      </p:sp>
      <p:sp>
        <p:nvSpPr>
          <p:cNvPr id="3" name="Espace réservé pour une image  2"/>
          <p:cNvSpPr>
            <a:spLocks noGrp="1"/>
          </p:cNvSpPr>
          <p:nvPr>
            <p:ph type="pic" idx="1"/>
          </p:nvPr>
        </p:nvSpPr>
        <p:spPr>
          <a:xfrm rot="420000">
            <a:off x="11543058" y="7487541"/>
            <a:ext cx="15291387" cy="24543554"/>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31542" y="36307971"/>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14509155" y="38824957"/>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31542" y="-44594"/>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14509155" y="-44591"/>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1513999" y="4395009"/>
            <a:ext cx="27251978" cy="7134754"/>
          </a:xfrm>
          <a:prstGeom prst="rect">
            <a:avLst/>
          </a:prstGeom>
        </p:spPr>
        <p:txBody>
          <a:bodyPr vert="horz" lIns="0" tIns="208822"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3999" y="12081517"/>
            <a:ext cx="27251978" cy="27397456"/>
          </a:xfrm>
          <a:prstGeom prst="rect">
            <a:avLst/>
          </a:prstGeom>
        </p:spPr>
        <p:txBody>
          <a:bodyPr vert="horz" lIns="417643" tIns="208822" rIns="417643" bIns="208822">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1513999" y="39677164"/>
            <a:ext cx="706532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0E2D41F3-63E2-42DC-80DB-53298152A99F}" type="datetimeFigureOut">
              <a:rPr lang="fr-FR" smtClean="0"/>
              <a:pPr/>
              <a:t>27/02/2015</a:t>
            </a:fld>
            <a:endParaRPr lang="fr-FR" dirty="0"/>
          </a:p>
        </p:txBody>
      </p:sp>
      <p:sp>
        <p:nvSpPr>
          <p:cNvPr id="22" name="Espace réservé du pied de page 21"/>
          <p:cNvSpPr>
            <a:spLocks noGrp="1"/>
          </p:cNvSpPr>
          <p:nvPr>
            <p:ph type="ftr" sz="quarter" idx="3"/>
          </p:nvPr>
        </p:nvSpPr>
        <p:spPr>
          <a:xfrm>
            <a:off x="8831659" y="39677164"/>
            <a:ext cx="1110265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26242645" y="39677164"/>
            <a:ext cx="2523331" cy="227915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28767CC9-E82E-4B5D-91D0-F62D7CD668E4}" type="slidenum">
              <a:rPr lang="fr-FR" smtClean="0"/>
              <a:pPr/>
              <a:t>‹N°›</a:t>
            </a:fld>
            <a:endParaRPr lang="fr-FR" dirty="0"/>
          </a:p>
        </p:txBody>
      </p:sp>
      <p:grpSp>
        <p:nvGrpSpPr>
          <p:cNvPr id="2" name="Groupe 1"/>
          <p:cNvGrpSpPr/>
          <p:nvPr/>
        </p:nvGrpSpPr>
        <p:grpSpPr>
          <a:xfrm>
            <a:off x="-62974" y="1263457"/>
            <a:ext cx="30401002" cy="405254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465" r:id="rId1"/>
    <p:sldLayoutId id="2147484466" r:id="rId2"/>
    <p:sldLayoutId id="2147484467" r:id="rId3"/>
    <p:sldLayoutId id="2147484468" r:id="rId4"/>
    <p:sldLayoutId id="2147484469" r:id="rId5"/>
    <p:sldLayoutId id="2147484470" r:id="rId6"/>
    <p:sldLayoutId id="2147484471" r:id="rId7"/>
    <p:sldLayoutId id="2147484472" r:id="rId8"/>
    <p:sldLayoutId id="2147484473" r:id="rId9"/>
    <p:sldLayoutId id="2147484474" r:id="rId10"/>
    <p:sldLayoutId id="2147484475"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2929" indent="-1252929"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3501" indent="-1127636"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6431" indent="-1127636"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9360" indent="-960579"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82289" indent="-960579"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icture 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5641373" y="258614"/>
            <a:ext cx="4429156" cy="3857652"/>
          </a:xfrm>
          <a:prstGeom prst="rect">
            <a:avLst/>
          </a:prstGeom>
          <a:noFill/>
          <a:extLst>
            <a:ext uri="{909E8E84-426E-40DD-AFC4-6F175D3DCCD1}">
              <a14:hiddenFill xmlns="" xmlns:a14="http://schemas.microsoft.com/office/drawing/2010/main">
                <a:solidFill>
                  <a:srgbClr val="FFFFFF"/>
                </a:solidFill>
              </a14:hiddenFill>
            </a:ext>
          </a:extLst>
        </p:spPr>
      </p:pic>
      <p:sp>
        <p:nvSpPr>
          <p:cNvPr id="22" name="ZoneTexte 21"/>
          <p:cNvSpPr txBox="1"/>
          <p:nvPr/>
        </p:nvSpPr>
        <p:spPr>
          <a:xfrm>
            <a:off x="21140779" y="7762249"/>
            <a:ext cx="8715436" cy="783173"/>
          </a:xfrm>
          <a:prstGeom prst="roundRect">
            <a:avLst/>
          </a:prstGeom>
          <a:blipFill>
            <a:blip r:embed="rId3"/>
            <a:tile tx="0" ty="0" sx="100000" sy="100000" flip="none" algn="tl"/>
          </a:blipFill>
          <a:ln>
            <a:solidFill>
              <a:schemeClr val="accent3">
                <a:lumMod val="40000"/>
                <a:lumOff val="60000"/>
              </a:schemeClr>
            </a:solidFill>
          </a:ln>
        </p:spPr>
        <p:style>
          <a:lnRef idx="0">
            <a:schemeClr val="accent3"/>
          </a:lnRef>
          <a:fillRef idx="3">
            <a:schemeClr val="accent3"/>
          </a:fillRef>
          <a:effectRef idx="3">
            <a:schemeClr val="accent3"/>
          </a:effectRef>
          <a:fontRef idx="minor">
            <a:schemeClr val="lt1"/>
          </a:fontRef>
        </p:style>
        <p:txBody>
          <a:bodyPr wrap="square" lIns="91421" tIns="45711" rIns="91421" bIns="45711" rtlCol="0">
            <a:spAutoFit/>
          </a:bodyPr>
          <a:lstStyle/>
          <a:p>
            <a:pPr algn="ctr" rtl="1"/>
            <a:r>
              <a:rPr lang="ar-DZ" sz="4000" b="1" dirty="0" smtClean="0">
                <a:solidFill>
                  <a:schemeClr val="bg1"/>
                </a:solidFill>
              </a:rPr>
              <a:t>إعداد</a:t>
            </a:r>
            <a:r>
              <a:rPr lang="fr-FR" sz="4000" b="1" dirty="0" smtClean="0">
                <a:solidFill>
                  <a:schemeClr val="bg1"/>
                </a:solidFill>
              </a:rPr>
              <a:t> </a:t>
            </a:r>
            <a:r>
              <a:rPr lang="ar-DZ" sz="4000" b="1" dirty="0" smtClean="0">
                <a:solidFill>
                  <a:schemeClr val="bg1"/>
                </a:solidFill>
              </a:rPr>
              <a:t>الطالب : بن عريف عبد الرزاق</a:t>
            </a:r>
            <a:endParaRPr lang="fr-FR" sz="4000" b="1" dirty="0" smtClean="0">
              <a:solidFill>
                <a:schemeClr val="bg1"/>
              </a:solidFill>
              <a:effectLst>
                <a:outerShdw blurRad="38100" dist="38100" dir="2700000" algn="tl">
                  <a:srgbClr val="000000">
                    <a:alpha val="43137"/>
                  </a:srgbClr>
                </a:outerShdw>
              </a:effectLst>
            </a:endParaRPr>
          </a:p>
        </p:txBody>
      </p:sp>
      <p:sp>
        <p:nvSpPr>
          <p:cNvPr id="17" name="ZoneTexte 16"/>
          <p:cNvSpPr txBox="1"/>
          <p:nvPr/>
        </p:nvSpPr>
        <p:spPr>
          <a:xfrm>
            <a:off x="6996055" y="22237966"/>
            <a:ext cx="22931598" cy="3166824"/>
          </a:xfrm>
          <a:prstGeom prst="roundRect">
            <a:avLst/>
          </a:prstGeom>
          <a:solidFill>
            <a:srgbClr val="00B0F0"/>
          </a:solidFill>
          <a:ln>
            <a:solidFill>
              <a:schemeClr val="accent3">
                <a:shade val="50000"/>
                <a:satMod val="103000"/>
                <a:alpha val="58000"/>
              </a:schemeClr>
            </a:solidFill>
          </a:ln>
          <a:scene3d>
            <a:camera prst="orthographicFront"/>
            <a:lightRig rig="threePt" dir="t"/>
          </a:scene3d>
          <a:sp3d prstMaterial="matte">
            <a:bevelT/>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r"/>
            <a:r>
              <a:rPr lang="ar-DZ" sz="6000" b="1" dirty="0" smtClean="0">
                <a:ln w="1905"/>
                <a:solidFill>
                  <a:schemeClr val="tx1"/>
                </a:solidFill>
                <a:effectLst>
                  <a:innerShdw blurRad="69850" dist="43180" dir="5400000">
                    <a:srgbClr val="000000">
                      <a:alpha val="65000"/>
                    </a:srgbClr>
                  </a:innerShdw>
                </a:effectLst>
              </a:rPr>
              <a:t>التساؤلات الفرعيـة </a:t>
            </a:r>
            <a:r>
              <a:rPr lang="ar-DZ"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هل للقيادة تأثير على الرضا الوظيفي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هل هناك استراجيـــــة لإدارة الصراع التنظيمـــــــي تؤدي إلى الرضا الوظيفي ؟</a:t>
            </a: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هل توجد علاقة بين مستوى الصراع التنظيـمي والرضا الوظيفي للعامليــــــــــــن؟</a:t>
            </a:r>
          </a:p>
        </p:txBody>
      </p:sp>
      <p:sp>
        <p:nvSpPr>
          <p:cNvPr id="20" name="ZoneTexte 19"/>
          <p:cNvSpPr txBox="1"/>
          <p:nvPr/>
        </p:nvSpPr>
        <p:spPr>
          <a:xfrm>
            <a:off x="3852783" y="25619104"/>
            <a:ext cx="22145780" cy="6572012"/>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6000" b="1" dirty="0" smtClean="0"/>
              <a:t>  </a:t>
            </a:r>
            <a:r>
              <a:rPr lang="ar-DZ" sz="6000" b="1" dirty="0" smtClean="0">
                <a:solidFill>
                  <a:srgbClr val="C00000"/>
                </a:solidFill>
              </a:rPr>
              <a:t>أهداف الدراسـة</a:t>
            </a:r>
            <a:r>
              <a:rPr lang="ar-DZ" sz="6000" b="1" dirty="0" smtClean="0"/>
              <a:t>:</a:t>
            </a:r>
            <a:r>
              <a:rPr lang="fr-FR" sz="6000" b="1" dirty="0" smtClean="0"/>
              <a:t> </a:t>
            </a:r>
            <a:endParaRPr lang="ar-DZ" sz="6000" b="1" dirty="0" smtClean="0"/>
          </a:p>
          <a:p>
            <a:pPr algn="r" rtl="1"/>
            <a:r>
              <a:rPr lang="ar-DZ" sz="4000" dirty="0" smtClean="0"/>
              <a:t>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تهدف هذه الدراسة إلى الكشف عن العلاقة بين الصراع التنظيمي والرضا الوظيفي من خلال :</a:t>
            </a: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محاولـة الوقوف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على مدى وجود الصراع التنظيمي بالمؤسسة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محل الدراســـة .</a:t>
            </a:r>
            <a:endPar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التعرف على مستويات الصراع التنظيمي وأسبابه </a:t>
            </a:r>
            <a:r>
              <a:rPr lang="ar-DZ" sz="4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أهم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أنواعه ومراحله ومصادره وطرق وأساليب التعامل معه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بالمؤسسـة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محل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الدراســـة .</a:t>
            </a:r>
            <a:endPar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دراسة الإستراتيجية المتبعة في التعامل مع الصراع التنظيمي لدى العاملين بمديرية الشباب والرياضة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إظهار العلاقة الموجودة بين الصراع التنظيمي والرضا الوظيفي لدى العاملين بمديرية الشباب والرياضة لولاية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ورقلـة  .</a:t>
            </a:r>
            <a:endPar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marL="742950" indent="-742950" algn="r" rtl="1">
              <a:buFont typeface="+mj-lt"/>
              <a:buAutoNum type="arabicPeriod"/>
            </a:pP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محاولة الوصول إلى تقديم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مقترحات وتصورات مستقبلية لإدارة الصراع التنظيمي بفاعلية للاستفادة منه في زيادة الكفاءة العملية الإدارية في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.المؤسســــة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fr-FR" sz="4000" dirty="0" smtClean="0">
              <a:solidFill>
                <a:srgbClr val="002060"/>
              </a:solidFill>
            </a:endParaRPr>
          </a:p>
        </p:txBody>
      </p:sp>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30" name="Rectangle à coins arrondis 15"/>
          <p:cNvSpPr/>
          <p:nvPr/>
        </p:nvSpPr>
        <p:spPr>
          <a:xfrm>
            <a:off x="4791001" y="13474644"/>
            <a:ext cx="22707760" cy="5715040"/>
          </a:xfrm>
          <a:prstGeom prst="roundRect">
            <a:avLst>
              <a:gd name="adj" fmla="val 10223"/>
            </a:avLst>
          </a:prstGeom>
          <a:solidFill>
            <a:srgbClr val="92D050"/>
          </a:solidFill>
          <a:ln/>
        </p:spPr>
        <p:style>
          <a:lnRef idx="2">
            <a:schemeClr val="accent3"/>
          </a:lnRef>
          <a:fillRef idx="1">
            <a:schemeClr val="lt1"/>
          </a:fillRef>
          <a:effectRef idx="0">
            <a:schemeClr val="accent3"/>
          </a:effectRef>
          <a:fontRef idx="minor">
            <a:schemeClr val="dk1"/>
          </a:fontRef>
        </p:style>
        <p:txBody>
          <a:bodyPr lIns="91421" tIns="45711" rIns="91421" bIns="45711" spcCol="0" rtlCol="0" anchor="ctr"/>
          <a:lstStyle/>
          <a:p>
            <a:pPr algn="r"/>
            <a:r>
              <a:rPr lang="ar-DZ" sz="6000" b="1" dirty="0" smtClean="0">
                <a:ln w="1905"/>
                <a:solidFill>
                  <a:schemeClr val="tx1"/>
                </a:solidFill>
                <a:effectLst>
                  <a:innerShdw blurRad="69850" dist="43180" dir="5400000">
                    <a:srgbClr val="000000">
                      <a:alpha val="65000"/>
                    </a:srgbClr>
                  </a:innerShdw>
                </a:effectLst>
              </a:rPr>
              <a:t>الإشكاليـــة </a:t>
            </a:r>
            <a:r>
              <a:rPr lang="ar-DZ" sz="5400" b="1" dirty="0" smtClean="0">
                <a:ln w="1905"/>
                <a:solidFill>
                  <a:schemeClr val="tx1"/>
                </a:solidFill>
                <a:effectLst>
                  <a:innerShdw blurRad="69850" dist="43180" dir="5400000">
                    <a:srgbClr val="000000">
                      <a:alpha val="65000"/>
                    </a:srgbClr>
                  </a:innerShdw>
                </a:effectLst>
              </a:rPr>
              <a:t>:</a:t>
            </a:r>
          </a:p>
          <a:p>
            <a:pPr algn="just"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يعتبر الصراع التنظيمي أمر طبيعي وحتمي في سائر المنظمات لديه مراحله وأسبابه ونتائجه التي تختلف باختلاف حدته , ويعد الصراع من المشكلات الإدارية  الرئيسية التي تواجه المديرين في أعمالهم اليومية , باعتباره تفاعل اجتماعي يمارسه الفرد بشكل علني أو ضمني في منظمته بغية تحقيق هدف بما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في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دلك بناء شخصية الفرد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أو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كيان المؤسسة فإنه يرتبط ارتباطا وثيقا  بالرضا الوظيفي لأي موظف .</a:t>
            </a:r>
          </a:p>
          <a:p>
            <a:pPr algn="just"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ومن  هدا المنطلق تحاول الدراسة الراهنة تشخيص ظاهرة أو موضوع الصراع التنظيمي وعلاقته بالرضا الوظيفي بإحدى المؤسسات الجزائرية وهي مديرية الشباب والرياضة لولاية ورقلـــة </a:t>
            </a:r>
          </a:p>
          <a:p>
            <a:pPr algn="just"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وقد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جاء التساؤل الرئيسي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لهذه الدراسة على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النحو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التالي:</a:t>
            </a:r>
          </a:p>
          <a:p>
            <a:pPr algn="ctr" rtl="1"/>
            <a:r>
              <a:rPr lang="ar-DZ" sz="4000" b="1" dirty="0" smtClean="0">
                <a:ln w="1905"/>
                <a:solidFill>
                  <a:srgbClr val="C00000"/>
                </a:solidFill>
                <a:effectLst>
                  <a:innerShdw blurRad="69850" dist="43180" dir="5400000">
                    <a:srgbClr val="000000">
                      <a:alpha val="65000"/>
                    </a:srgbClr>
                  </a:innerShdw>
                </a:effectLst>
              </a:rPr>
              <a:t>ما تأثير الصراع التنظيمي على الرضا الوظيفي لدى العاملين بمديرية الشباب والرياضة لولاية ورقلة ؟</a:t>
            </a:r>
          </a:p>
          <a:p>
            <a:pPr algn="r" rtl="1"/>
            <a:r>
              <a:rPr lang="ar-DZ" sz="3600" dirty="0" smtClean="0">
                <a:solidFill>
                  <a:srgbClr val="002060"/>
                </a:solidFill>
              </a:rPr>
              <a:t> </a:t>
            </a:r>
          </a:p>
        </p:txBody>
      </p:sp>
      <p:sp>
        <p:nvSpPr>
          <p:cNvPr id="24" name="ZoneTexte 23"/>
          <p:cNvSpPr txBox="1"/>
          <p:nvPr/>
        </p:nvSpPr>
        <p:spPr>
          <a:xfrm>
            <a:off x="495197" y="36032941"/>
            <a:ext cx="22502970" cy="315938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DZ" sz="4800" dirty="0" smtClean="0"/>
              <a:t> </a:t>
            </a:r>
            <a:r>
              <a:rPr lang="ar-DZ" sz="6000" b="1" dirty="0" smtClean="0"/>
              <a:t>أدوات البحـث </a:t>
            </a:r>
            <a:r>
              <a:rPr lang="ar-DZ" sz="6000" dirty="0" smtClean="0"/>
              <a:t>:</a:t>
            </a:r>
          </a:p>
          <a:p>
            <a:pPr algn="r"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اعتمدنا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في دراستنا على أداة الإسبيان وهو مجموعة أسئـلة تم إعدادها من قبل الباحث لمعرفة أراء العينة المدروسة وقد تم توزيعها عليهم وملؤها من طرفهم .</a:t>
            </a:r>
            <a:endParaRPr lang="fr-F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ZoneTexte 19"/>
          <p:cNvSpPr txBox="1"/>
          <p:nvPr/>
        </p:nvSpPr>
        <p:spPr>
          <a:xfrm>
            <a:off x="3995659" y="9061947"/>
            <a:ext cx="22717284" cy="3984069"/>
          </a:xfrm>
          <a:prstGeom prst="roundRect">
            <a:avLst/>
          </a:prstGeom>
          <a:ln>
            <a:noFill/>
          </a:ln>
          <a:effectLst>
            <a:glow rad="228600">
              <a:schemeClr val="accent3">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fr-FR"/>
            </a:defPPr>
            <a:lvl1pPr marL="0" algn="l" defTabSz="4175613" rtl="0" eaLnBrk="1" latinLnBrk="0" hangingPunct="1">
              <a:defRPr sz="8200" kern="1200">
                <a:solidFill>
                  <a:schemeClr val="dk1"/>
                </a:solidFill>
                <a:latin typeface="+mn-lt"/>
                <a:ea typeface="+mn-ea"/>
                <a:cs typeface="+mn-cs"/>
              </a:defRPr>
            </a:lvl1pPr>
            <a:lvl2pPr marL="2087804" algn="l" defTabSz="4175613" rtl="0" eaLnBrk="1" latinLnBrk="0" hangingPunct="1">
              <a:defRPr sz="8200" kern="1200">
                <a:solidFill>
                  <a:schemeClr val="dk1"/>
                </a:solidFill>
                <a:latin typeface="+mn-lt"/>
                <a:ea typeface="+mn-ea"/>
                <a:cs typeface="+mn-cs"/>
              </a:defRPr>
            </a:lvl2pPr>
            <a:lvl3pPr marL="4175613" algn="l" defTabSz="4175613" rtl="0" eaLnBrk="1" latinLnBrk="0" hangingPunct="1">
              <a:defRPr sz="8200" kern="1200">
                <a:solidFill>
                  <a:schemeClr val="dk1"/>
                </a:solidFill>
                <a:latin typeface="+mn-lt"/>
                <a:ea typeface="+mn-ea"/>
                <a:cs typeface="+mn-cs"/>
              </a:defRPr>
            </a:lvl3pPr>
            <a:lvl4pPr marL="6263417" algn="l" defTabSz="4175613" rtl="0" eaLnBrk="1" latinLnBrk="0" hangingPunct="1">
              <a:defRPr sz="8200" kern="1200">
                <a:solidFill>
                  <a:schemeClr val="dk1"/>
                </a:solidFill>
                <a:latin typeface="+mn-lt"/>
                <a:ea typeface="+mn-ea"/>
                <a:cs typeface="+mn-cs"/>
              </a:defRPr>
            </a:lvl4pPr>
            <a:lvl5pPr marL="8351221" algn="l" defTabSz="4175613" rtl="0" eaLnBrk="1" latinLnBrk="0" hangingPunct="1">
              <a:defRPr sz="8200" kern="1200">
                <a:solidFill>
                  <a:schemeClr val="dk1"/>
                </a:solidFill>
                <a:latin typeface="+mn-lt"/>
                <a:ea typeface="+mn-ea"/>
                <a:cs typeface="+mn-cs"/>
              </a:defRPr>
            </a:lvl5pPr>
            <a:lvl6pPr marL="10439030" algn="l" defTabSz="4175613" rtl="0" eaLnBrk="1" latinLnBrk="0" hangingPunct="1">
              <a:defRPr sz="8200" kern="1200">
                <a:solidFill>
                  <a:schemeClr val="dk1"/>
                </a:solidFill>
                <a:latin typeface="+mn-lt"/>
                <a:ea typeface="+mn-ea"/>
                <a:cs typeface="+mn-cs"/>
              </a:defRPr>
            </a:lvl6pPr>
            <a:lvl7pPr marL="12526834" algn="l" defTabSz="4175613" rtl="0" eaLnBrk="1" latinLnBrk="0" hangingPunct="1">
              <a:defRPr sz="8200" kern="1200">
                <a:solidFill>
                  <a:schemeClr val="dk1"/>
                </a:solidFill>
                <a:latin typeface="+mn-lt"/>
                <a:ea typeface="+mn-ea"/>
                <a:cs typeface="+mn-cs"/>
              </a:defRPr>
            </a:lvl7pPr>
            <a:lvl8pPr marL="14614639" algn="l" defTabSz="4175613" rtl="0" eaLnBrk="1" latinLnBrk="0" hangingPunct="1">
              <a:defRPr sz="8200" kern="1200">
                <a:solidFill>
                  <a:schemeClr val="dk1"/>
                </a:solidFill>
                <a:latin typeface="+mn-lt"/>
                <a:ea typeface="+mn-ea"/>
                <a:cs typeface="+mn-cs"/>
              </a:defRPr>
            </a:lvl8pPr>
            <a:lvl9pPr marL="16702447" algn="l" defTabSz="4175613" rtl="0" eaLnBrk="1" latinLnBrk="0" hangingPunct="1">
              <a:defRPr sz="8200" kern="1200">
                <a:solidFill>
                  <a:schemeClr val="dk1"/>
                </a:solidFill>
                <a:latin typeface="+mn-lt"/>
                <a:ea typeface="+mn-ea"/>
                <a:cs typeface="+mn-cs"/>
              </a:defRPr>
            </a:lvl9pPr>
          </a:lstStyle>
          <a:p>
            <a:pPr algn="r" rtl="1"/>
            <a:r>
              <a:rPr lang="ar-SA"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6000" b="1" dirty="0" smtClean="0">
                <a:ln w="1905"/>
                <a:solidFill>
                  <a:schemeClr val="tx1"/>
                </a:solidFill>
                <a:effectLst>
                  <a:innerShdw blurRad="69850" dist="43180" dir="5400000">
                    <a:srgbClr val="000000">
                      <a:alpha val="65000"/>
                    </a:srgbClr>
                  </a:innerShdw>
                </a:effectLst>
              </a:rPr>
              <a:t>مقدمـــــــــة :</a:t>
            </a:r>
            <a:r>
              <a:rPr lang="ar-DZ" sz="6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ar-DZ"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just" rtl="1"/>
            <a:r>
              <a:rPr lang="fr-FR"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إن المؤسسة تمارس نشاطاتها المختلفة في ظل علاقات متشابكة داخلية وخارجية والتي تؤدي بشكل أو بآخر إلى وجود حالات من الخلافات والنزعات التي تتطور إلى مرحلة من الصراع بين أفراد التنظيم أو ما يسمى بالصراع التنظيمي من جانب آخر يصب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اهتمام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المنظمة بالرضا الوظيفي كأحد أهم العوامل المساعدة على رفع انتاجية واستقرارية اليد العاملة , بالعلاقة لبين هده الأخيرة والصراع , إذ يؤثر الصراع على اتجاه وسلوك الفرد ومن ثم سيؤثر حتما على رضاه.  </a:t>
            </a:r>
            <a:endParaRPr lang="fr-FR"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6" name="ZoneTexte 19"/>
          <p:cNvSpPr txBox="1"/>
          <p:nvPr/>
        </p:nvSpPr>
        <p:spPr>
          <a:xfrm>
            <a:off x="7496121" y="33120094"/>
            <a:ext cx="22574408" cy="2485787"/>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defPPr>
              <a:defRPr lang="fr-FR"/>
            </a:defPPr>
            <a:lvl1pPr marL="0" algn="l" defTabSz="4175613" rtl="0" eaLnBrk="1" latinLnBrk="0" hangingPunct="1">
              <a:defRPr sz="8200" kern="1200">
                <a:solidFill>
                  <a:schemeClr val="dk1"/>
                </a:solidFill>
                <a:latin typeface="+mn-lt"/>
                <a:ea typeface="+mn-ea"/>
                <a:cs typeface="+mn-cs"/>
              </a:defRPr>
            </a:lvl1pPr>
            <a:lvl2pPr marL="2087804" algn="l" defTabSz="4175613" rtl="0" eaLnBrk="1" latinLnBrk="0" hangingPunct="1">
              <a:defRPr sz="8200" kern="1200">
                <a:solidFill>
                  <a:schemeClr val="dk1"/>
                </a:solidFill>
                <a:latin typeface="+mn-lt"/>
                <a:ea typeface="+mn-ea"/>
                <a:cs typeface="+mn-cs"/>
              </a:defRPr>
            </a:lvl2pPr>
            <a:lvl3pPr marL="4175613" algn="l" defTabSz="4175613" rtl="0" eaLnBrk="1" latinLnBrk="0" hangingPunct="1">
              <a:defRPr sz="8200" kern="1200">
                <a:solidFill>
                  <a:schemeClr val="dk1"/>
                </a:solidFill>
                <a:latin typeface="+mn-lt"/>
                <a:ea typeface="+mn-ea"/>
                <a:cs typeface="+mn-cs"/>
              </a:defRPr>
            </a:lvl3pPr>
            <a:lvl4pPr marL="6263417" algn="l" defTabSz="4175613" rtl="0" eaLnBrk="1" latinLnBrk="0" hangingPunct="1">
              <a:defRPr sz="8200" kern="1200">
                <a:solidFill>
                  <a:schemeClr val="dk1"/>
                </a:solidFill>
                <a:latin typeface="+mn-lt"/>
                <a:ea typeface="+mn-ea"/>
                <a:cs typeface="+mn-cs"/>
              </a:defRPr>
            </a:lvl4pPr>
            <a:lvl5pPr marL="8351221" algn="l" defTabSz="4175613" rtl="0" eaLnBrk="1" latinLnBrk="0" hangingPunct="1">
              <a:defRPr sz="8200" kern="1200">
                <a:solidFill>
                  <a:schemeClr val="dk1"/>
                </a:solidFill>
                <a:latin typeface="+mn-lt"/>
                <a:ea typeface="+mn-ea"/>
                <a:cs typeface="+mn-cs"/>
              </a:defRPr>
            </a:lvl5pPr>
            <a:lvl6pPr marL="10439030" algn="l" defTabSz="4175613" rtl="0" eaLnBrk="1" latinLnBrk="0" hangingPunct="1">
              <a:defRPr sz="8200" kern="1200">
                <a:solidFill>
                  <a:schemeClr val="dk1"/>
                </a:solidFill>
                <a:latin typeface="+mn-lt"/>
                <a:ea typeface="+mn-ea"/>
                <a:cs typeface="+mn-cs"/>
              </a:defRPr>
            </a:lvl6pPr>
            <a:lvl7pPr marL="12526834" algn="l" defTabSz="4175613" rtl="0" eaLnBrk="1" latinLnBrk="0" hangingPunct="1">
              <a:defRPr sz="8200" kern="1200">
                <a:solidFill>
                  <a:schemeClr val="dk1"/>
                </a:solidFill>
                <a:latin typeface="+mn-lt"/>
                <a:ea typeface="+mn-ea"/>
                <a:cs typeface="+mn-cs"/>
              </a:defRPr>
            </a:lvl7pPr>
            <a:lvl8pPr marL="14614639" algn="l" defTabSz="4175613" rtl="0" eaLnBrk="1" latinLnBrk="0" hangingPunct="1">
              <a:defRPr sz="8200" kern="1200">
                <a:solidFill>
                  <a:schemeClr val="dk1"/>
                </a:solidFill>
                <a:latin typeface="+mn-lt"/>
                <a:ea typeface="+mn-ea"/>
                <a:cs typeface="+mn-cs"/>
              </a:defRPr>
            </a:lvl8pPr>
            <a:lvl9pPr marL="16702447" algn="l" defTabSz="4175613" rtl="0" eaLnBrk="1" latinLnBrk="0" hangingPunct="1">
              <a:defRPr sz="8200" kern="1200">
                <a:solidFill>
                  <a:schemeClr val="dk1"/>
                </a:solidFill>
                <a:latin typeface="+mn-lt"/>
                <a:ea typeface="+mn-ea"/>
                <a:cs typeface="+mn-cs"/>
              </a:defRPr>
            </a:lvl9pPr>
          </a:lstStyle>
          <a:p>
            <a:pPr algn="r" rtl="1"/>
            <a:r>
              <a:rPr lang="ar-DZ"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6000" b="1" dirty="0" smtClean="0">
                <a:ln w="1905"/>
                <a:solidFill>
                  <a:schemeClr val="tx1"/>
                </a:solidFill>
                <a:effectLst>
                  <a:innerShdw blurRad="69850" dist="43180" dir="5400000">
                    <a:srgbClr val="000000">
                      <a:alpha val="65000"/>
                    </a:srgbClr>
                  </a:innerShdw>
                </a:effectLst>
              </a:rPr>
              <a:t>منهج </a:t>
            </a:r>
            <a:r>
              <a:rPr lang="ar-DZ" sz="6000" b="1" dirty="0" smtClean="0">
                <a:ln w="1905"/>
                <a:solidFill>
                  <a:schemeClr val="tx1"/>
                </a:solidFill>
                <a:effectLst>
                  <a:innerShdw blurRad="69850" dist="43180" dir="5400000">
                    <a:srgbClr val="000000">
                      <a:alpha val="65000"/>
                    </a:srgbClr>
                  </a:innerShdw>
                </a:effectLst>
              </a:rPr>
              <a:t>الدراســة </a:t>
            </a:r>
            <a:r>
              <a:rPr lang="ar-DZ" sz="4800" b="1" dirty="0" smtClean="0">
                <a:ln w="1905"/>
                <a:solidFill>
                  <a:schemeClr val="tx1"/>
                </a:solidFill>
                <a:effectLst>
                  <a:innerShdw blurRad="69850" dist="43180" dir="5400000">
                    <a:srgbClr val="000000">
                      <a:alpha val="65000"/>
                    </a:srgbClr>
                  </a:innerShdw>
                </a:effectLst>
              </a:rPr>
              <a:t>:</a:t>
            </a:r>
          </a:p>
          <a:p>
            <a:pPr algn="r"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ثم استخدام المنهج الوصفي التحليلي في الدراسة الحالية لأنه يتماشى وموضوع الدراسة وأهدافها , حيث يسمح بدراسة الظاهرة كما توجد في الواقع ويهتم بوصفها وصفا دقيقا ويعبر عنها كيفا وكما .</a:t>
            </a:r>
            <a:endParaRPr lang="fr-F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2" name="ZoneTexte 31"/>
          <p:cNvSpPr txBox="1"/>
          <p:nvPr/>
        </p:nvSpPr>
        <p:spPr>
          <a:xfrm>
            <a:off x="7138931" y="-241452"/>
            <a:ext cx="16326322" cy="3293209"/>
          </a:xfrm>
          <a:prstGeom prst="rect">
            <a:avLst/>
          </a:prstGeom>
          <a:noFill/>
        </p:spPr>
        <p:txBody>
          <a:bodyPr wrap="square" rtlCol="0">
            <a:spAutoFit/>
          </a:bodyPr>
          <a:lstStyle/>
          <a:p>
            <a:pPr algn="ctr" rtl="1"/>
            <a:r>
              <a:rPr lang="ar-DZ" sz="6000" b="1" dirty="0" smtClean="0">
                <a:latin typeface="Arial" pitchFamily="34" charset="0"/>
                <a:cs typeface="Arial" pitchFamily="34" charset="0"/>
              </a:rPr>
              <a:t>جامعــــــــــــة قاصــــــــــــــدي </a:t>
            </a:r>
            <a:r>
              <a:rPr lang="ar-DZ" sz="6000" b="1" dirty="0" err="1" smtClean="0">
                <a:latin typeface="Arial" pitchFamily="34" charset="0"/>
                <a:cs typeface="Arial" pitchFamily="34" charset="0"/>
              </a:rPr>
              <a:t>مرباح</a:t>
            </a:r>
            <a:r>
              <a:rPr lang="ar-DZ" sz="6000" b="1" dirty="0" smtClean="0">
                <a:latin typeface="Arial" pitchFamily="34" charset="0"/>
                <a:cs typeface="Arial" pitchFamily="34" charset="0"/>
              </a:rPr>
              <a:t> – </a:t>
            </a:r>
            <a:r>
              <a:rPr lang="ar-DZ" sz="6000" b="1" dirty="0" err="1" smtClean="0">
                <a:latin typeface="Arial" pitchFamily="34" charset="0"/>
                <a:cs typeface="Arial" pitchFamily="34" charset="0"/>
              </a:rPr>
              <a:t>ورقلـــــــــــــــة</a:t>
            </a:r>
            <a:r>
              <a:rPr lang="ar-DZ" sz="6000" b="1" dirty="0" smtClean="0">
                <a:latin typeface="Arial" pitchFamily="34" charset="0"/>
                <a:cs typeface="Arial" pitchFamily="34" charset="0"/>
              </a:rPr>
              <a:t> – </a:t>
            </a:r>
          </a:p>
          <a:p>
            <a:pPr algn="ctr" rtl="1"/>
            <a:r>
              <a:rPr lang="ar-DZ" sz="6000" b="1" dirty="0" smtClean="0">
                <a:latin typeface="Arial" pitchFamily="34" charset="0"/>
                <a:cs typeface="Arial" pitchFamily="34" charset="0"/>
              </a:rPr>
              <a:t>كليـة العلوم الإنسانيـــــــة </a:t>
            </a:r>
            <a:r>
              <a:rPr lang="ar-DZ" sz="6000" b="1" dirty="0" smtClean="0">
                <a:latin typeface="Arial" pitchFamily="34" charset="0"/>
                <a:cs typeface="Arial" pitchFamily="34" charset="0"/>
              </a:rPr>
              <a:t>والاجتماعية </a:t>
            </a:r>
            <a:endParaRPr lang="ar-DZ" sz="6000" b="1" dirty="0" smtClean="0">
              <a:latin typeface="Arial" pitchFamily="34" charset="0"/>
              <a:cs typeface="Arial" pitchFamily="34" charset="0"/>
            </a:endParaRPr>
          </a:p>
          <a:p>
            <a:pPr algn="ctr" rtl="1"/>
            <a:r>
              <a:rPr lang="ar-DZ" sz="6000" b="1" dirty="0" smtClean="0">
                <a:latin typeface="Arial" pitchFamily="34" charset="0"/>
                <a:cs typeface="Arial" pitchFamily="34" charset="0"/>
              </a:rPr>
              <a:t>قسم علم </a:t>
            </a:r>
            <a:r>
              <a:rPr lang="ar-DZ" sz="6000" b="1" dirty="0" err="1" smtClean="0">
                <a:latin typeface="Arial" pitchFamily="34" charset="0"/>
                <a:cs typeface="Arial" pitchFamily="34" charset="0"/>
              </a:rPr>
              <a:t>الإجتـماع</a:t>
            </a:r>
            <a:r>
              <a:rPr lang="ar-DZ" sz="6000" b="1" dirty="0" smtClean="0">
                <a:latin typeface="Arial" pitchFamily="34" charset="0"/>
                <a:cs typeface="Arial" pitchFamily="34" charset="0"/>
              </a:rPr>
              <a:t> </a:t>
            </a:r>
            <a:r>
              <a:rPr lang="ar-DZ" sz="6000" b="1" dirty="0" err="1" smtClean="0">
                <a:latin typeface="Arial" pitchFamily="34" charset="0"/>
                <a:cs typeface="Arial" pitchFamily="34" charset="0"/>
              </a:rPr>
              <a:t>والديمغرافــــــــــيا</a:t>
            </a:r>
            <a:endParaRPr lang="ar-DZ" sz="6000" b="1" dirty="0" smtClean="0">
              <a:latin typeface="Arial" pitchFamily="34" charset="0"/>
              <a:cs typeface="Arial" pitchFamily="34" charset="0"/>
            </a:endParaRPr>
          </a:p>
          <a:p>
            <a:pPr algn="ctr" rtl="1"/>
            <a:r>
              <a:rPr lang="ar-DZ" sz="2800" b="1" dirty="0" smtClean="0"/>
              <a:t> </a:t>
            </a:r>
            <a:endParaRPr lang="fr-FR" sz="2800" b="1" dirty="0"/>
          </a:p>
        </p:txBody>
      </p:sp>
      <p:pic>
        <p:nvPicPr>
          <p:cNvPr id="33" name="Picture 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3759" y="258614"/>
            <a:ext cx="4357718" cy="3786214"/>
          </a:xfrm>
          <a:prstGeom prst="rect">
            <a:avLst/>
          </a:prstGeom>
          <a:noFill/>
          <a:extLst>
            <a:ext uri="{909E8E84-426E-40DD-AFC4-6F175D3DCCD1}">
              <a14:hiddenFill xmlns="" xmlns:a14="http://schemas.microsoft.com/office/drawing/2010/main">
                <a:solidFill>
                  <a:srgbClr val="FFFFFF"/>
                </a:solidFill>
              </a14:hiddenFill>
            </a:ext>
          </a:extLst>
        </p:spPr>
      </p:pic>
      <p:sp>
        <p:nvSpPr>
          <p:cNvPr id="35" name="ZoneTexte 34"/>
          <p:cNvSpPr txBox="1"/>
          <p:nvPr/>
        </p:nvSpPr>
        <p:spPr>
          <a:xfrm>
            <a:off x="923825" y="7833687"/>
            <a:ext cx="8715436" cy="783173"/>
          </a:xfrm>
          <a:prstGeom prst="roundRect">
            <a:avLst/>
          </a:prstGeom>
          <a:ln>
            <a:solidFill>
              <a:schemeClr val="accent1">
                <a:lumMod val="20000"/>
                <a:lumOff val="80000"/>
              </a:schemeClr>
            </a:solidFill>
          </a:ln>
        </p:spPr>
        <p:style>
          <a:lnRef idx="0">
            <a:schemeClr val="accent3"/>
          </a:lnRef>
          <a:fillRef idx="3">
            <a:schemeClr val="accent3"/>
          </a:fillRef>
          <a:effectRef idx="3">
            <a:schemeClr val="accent3"/>
          </a:effectRef>
          <a:fontRef idx="minor">
            <a:schemeClr val="lt1"/>
          </a:fontRef>
        </p:style>
        <p:txBody>
          <a:bodyPr wrap="square" lIns="91421" tIns="45711" rIns="91421" bIns="45711" rtlCol="0">
            <a:spAutoFit/>
          </a:bodyPr>
          <a:lstStyle/>
          <a:p>
            <a:pPr algn="ctr" rtl="1"/>
            <a:r>
              <a:rPr lang="ar-DZ" sz="4000" b="1" dirty="0" smtClean="0">
                <a:solidFill>
                  <a:schemeClr val="bg1"/>
                </a:solidFill>
              </a:rPr>
              <a:t>تحت</a:t>
            </a:r>
            <a:r>
              <a:rPr lang="fr-FR" sz="4000" dirty="0" smtClean="0">
                <a:solidFill>
                  <a:schemeClr val="bg1"/>
                </a:solidFill>
              </a:rPr>
              <a:t> </a:t>
            </a:r>
            <a:r>
              <a:rPr lang="ar-DZ" sz="4000" b="1" dirty="0" smtClean="0">
                <a:solidFill>
                  <a:schemeClr val="bg1"/>
                </a:solidFill>
              </a:rPr>
              <a:t>إشراف الأستاذ : بن داود العربي</a:t>
            </a:r>
            <a:endParaRPr lang="fr-FR" sz="4000" b="1" dirty="0" smtClean="0">
              <a:solidFill>
                <a:schemeClr val="bg1"/>
              </a:solidFill>
              <a:effectLst>
                <a:outerShdw blurRad="38100" dist="38100" dir="2700000" algn="tl">
                  <a:srgbClr val="000000">
                    <a:alpha val="43137"/>
                  </a:srgbClr>
                </a:outerShdw>
              </a:effectLst>
            </a:endParaRPr>
          </a:p>
        </p:txBody>
      </p:sp>
      <p:pic>
        <p:nvPicPr>
          <p:cNvPr id="38" name="Image 37" descr="صور عدم تفاهم.jpg"/>
          <p:cNvPicPr>
            <a:picLocks noChangeAspect="1"/>
          </p:cNvPicPr>
          <p:nvPr/>
        </p:nvPicPr>
        <p:blipFill>
          <a:blip r:embed="rId4"/>
          <a:stretch>
            <a:fillRect/>
          </a:stretch>
        </p:blipFill>
        <p:spPr>
          <a:xfrm>
            <a:off x="0" y="12050659"/>
            <a:ext cx="4281411" cy="385287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3" name="ZoneTexte 22"/>
          <p:cNvSpPr txBox="1"/>
          <p:nvPr/>
        </p:nvSpPr>
        <p:spPr>
          <a:xfrm>
            <a:off x="5352981" y="2758944"/>
            <a:ext cx="19645450" cy="70788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r" rtl="1"/>
            <a:r>
              <a:rPr lang="ar-DZ" sz="4000" b="1" dirty="0" smtClean="0"/>
              <a:t> ملصق علمـي حول موضوع مذكرة </a:t>
            </a:r>
            <a:r>
              <a:rPr lang="ar-DZ" sz="4000" b="1" dirty="0" smtClean="0"/>
              <a:t>مقدمة ضمن متطلبات نيل شهادة </a:t>
            </a:r>
            <a:r>
              <a:rPr lang="ar-DZ" sz="4000" b="1" dirty="0" smtClean="0"/>
              <a:t> </a:t>
            </a:r>
            <a:r>
              <a:rPr lang="ar-DZ" sz="4000" b="1" dirty="0" err="1" smtClean="0"/>
              <a:t>ماستر</a:t>
            </a:r>
            <a:r>
              <a:rPr lang="ar-DZ" sz="4000" b="1" dirty="0" smtClean="0"/>
              <a:t> أكاديمي </a:t>
            </a:r>
            <a:r>
              <a:rPr lang="ar-DZ" sz="4000" b="1" dirty="0" smtClean="0"/>
              <a:t>في علم </a:t>
            </a:r>
            <a:r>
              <a:rPr lang="ar-DZ" sz="4000" b="1" dirty="0" smtClean="0"/>
              <a:t>الاجتماع </a:t>
            </a:r>
            <a:r>
              <a:rPr lang="ar-DZ" sz="4000" b="1" dirty="0" smtClean="0"/>
              <a:t>تنظيم وعمل </a:t>
            </a:r>
            <a:endParaRPr lang="fr-FR" sz="4000" b="1" dirty="0"/>
          </a:p>
        </p:txBody>
      </p:sp>
      <p:sp>
        <p:nvSpPr>
          <p:cNvPr id="27" name="ZoneTexte 26"/>
          <p:cNvSpPr txBox="1"/>
          <p:nvPr/>
        </p:nvSpPr>
        <p:spPr>
          <a:xfrm>
            <a:off x="12424451" y="7694660"/>
            <a:ext cx="5644494" cy="707886"/>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r" rtl="1"/>
            <a:r>
              <a:rPr lang="ar-DZ" sz="4000" dirty="0" smtClean="0"/>
              <a:t>ال</a:t>
            </a:r>
            <a:r>
              <a:rPr lang="ar-DZ" sz="4000" dirty="0" smtClean="0"/>
              <a:t>سنـة الجامعيـة : 2015/2014</a:t>
            </a:r>
            <a:r>
              <a:rPr lang="fr-FR" sz="4000" dirty="0" smtClean="0"/>
              <a:t> </a:t>
            </a:r>
            <a:endParaRPr lang="fr-FR" sz="4000" dirty="0"/>
          </a:p>
        </p:txBody>
      </p:sp>
      <p:pic>
        <p:nvPicPr>
          <p:cNvPr id="29" name="Image 28" descr="صور صراع في مكتب 2.jpg"/>
          <p:cNvPicPr>
            <a:picLocks noChangeAspect="1"/>
          </p:cNvPicPr>
          <p:nvPr/>
        </p:nvPicPr>
        <p:blipFill>
          <a:blip r:embed="rId5"/>
          <a:stretch>
            <a:fillRect/>
          </a:stretch>
        </p:blipFill>
        <p:spPr>
          <a:xfrm>
            <a:off x="0" y="25690542"/>
            <a:ext cx="3781345" cy="38576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6" name="Image 35" descr="صور صراع2.jpg"/>
          <p:cNvPicPr>
            <a:picLocks noChangeAspect="1"/>
          </p:cNvPicPr>
          <p:nvPr/>
        </p:nvPicPr>
        <p:blipFill>
          <a:blip r:embed="rId6"/>
          <a:stretch>
            <a:fillRect/>
          </a:stretch>
        </p:blipFill>
        <p:spPr>
          <a:xfrm>
            <a:off x="566635" y="17832362"/>
            <a:ext cx="8358246" cy="478634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9" name="Image 38" descr="صور راضي.jpg"/>
          <p:cNvPicPr>
            <a:picLocks noChangeAspect="1"/>
          </p:cNvPicPr>
          <p:nvPr/>
        </p:nvPicPr>
        <p:blipFill>
          <a:blip r:embed="rId7"/>
          <a:stretch>
            <a:fillRect/>
          </a:stretch>
        </p:blipFill>
        <p:spPr>
          <a:xfrm>
            <a:off x="26070001" y="26762112"/>
            <a:ext cx="4067097" cy="321471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1" name="Image 40" descr="صىو ررضى.jpg"/>
          <p:cNvPicPr>
            <a:picLocks noChangeAspect="1"/>
          </p:cNvPicPr>
          <p:nvPr/>
        </p:nvPicPr>
        <p:blipFill>
          <a:blip r:embed="rId8"/>
          <a:stretch>
            <a:fillRect/>
          </a:stretch>
        </p:blipFill>
        <p:spPr>
          <a:xfrm>
            <a:off x="23712547" y="36120490"/>
            <a:ext cx="5352981" cy="350046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43" name="Image 42" descr="صور تفاهم.jpg"/>
          <p:cNvPicPr>
            <a:picLocks noChangeAspect="1"/>
          </p:cNvPicPr>
          <p:nvPr/>
        </p:nvPicPr>
        <p:blipFill>
          <a:blip r:embed="rId9"/>
          <a:stretch>
            <a:fillRect/>
          </a:stretch>
        </p:blipFill>
        <p:spPr>
          <a:xfrm>
            <a:off x="0" y="31834210"/>
            <a:ext cx="4138535" cy="335758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44" name="ZoneTexte 43"/>
          <p:cNvSpPr txBox="1"/>
          <p:nvPr/>
        </p:nvSpPr>
        <p:spPr>
          <a:xfrm>
            <a:off x="7496121" y="39803075"/>
            <a:ext cx="22431532"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DZ" sz="6000" b="1" dirty="0" smtClean="0">
                <a:latin typeface="Arial" pitchFamily="34" charset="0"/>
                <a:cs typeface="Arial" pitchFamily="34" charset="0"/>
              </a:rPr>
              <a:t>مجتمع البحث وعينــــة الدراســــة </a:t>
            </a:r>
            <a:r>
              <a:rPr lang="ar-DZ" sz="6000" dirty="0" smtClean="0">
                <a:latin typeface="Arial" pitchFamily="34" charset="0"/>
                <a:cs typeface="Arial" pitchFamily="34" charset="0"/>
              </a:rPr>
              <a:t>:</a:t>
            </a:r>
          </a:p>
          <a:p>
            <a:pPr algn="r"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يتمثل مجتمع الدراسـة في عمال مديرية الشباب والرياضة لولاية ورقلة وعددهم 250 موظف موزعين على النحـو التالـــي :</a:t>
            </a:r>
          </a:p>
          <a:p>
            <a:pPr algn="r" rtl="1"/>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إطارات , عمال تحكم , عمال تنفيذ , وبهذا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تكون عينـة الدراسـة عينـة طبقيــــــــة .</a:t>
            </a:r>
            <a:endParaRPr lang="fr-F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6" name="ZoneTexte 45"/>
          <p:cNvSpPr txBox="1"/>
          <p:nvPr/>
        </p:nvSpPr>
        <p:spPr>
          <a:xfrm>
            <a:off x="4138535" y="3544762"/>
            <a:ext cx="22288656" cy="372409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rtl="1"/>
            <a:r>
              <a:rPr lang="ar-DZ" sz="6000" b="1" dirty="0" smtClean="0">
                <a:solidFill>
                  <a:srgbClr val="002060"/>
                </a:solidFill>
                <a:latin typeface="Arial" pitchFamily="34" charset="0"/>
                <a:cs typeface="Arial" pitchFamily="34" charset="0"/>
              </a:rPr>
              <a:t>الصراع التنظيمي وعلاقته بالرضا الوظيفــــــــــــــــي </a:t>
            </a:r>
            <a:r>
              <a:rPr lang="ar-DZ" sz="8800" dirty="0" smtClean="0">
                <a:solidFill>
                  <a:srgbClr val="0070C0"/>
                </a:solidFill>
                <a:latin typeface="Arial" pitchFamily="34" charset="0"/>
                <a:cs typeface="Arial" pitchFamily="34" charset="0"/>
              </a:rPr>
              <a:t>.</a:t>
            </a:r>
            <a:endParaRPr lang="fr-FR" sz="8800" dirty="0" smtClean="0">
              <a:solidFill>
                <a:srgbClr val="0070C0"/>
              </a:solidFill>
              <a:latin typeface="Arial" pitchFamily="34" charset="0"/>
              <a:cs typeface="Arial" pitchFamily="34" charset="0"/>
            </a:endParaRPr>
          </a:p>
          <a:p>
            <a:pPr algn="ctr" rtl="1"/>
            <a:r>
              <a:rPr lang="fr-FR" sz="8800" dirty="0" smtClean="0">
                <a:solidFill>
                  <a:srgbClr val="0070C0"/>
                </a:solidFill>
                <a:latin typeface="Arial" pitchFamily="34" charset="0"/>
                <a:cs typeface="Arial" pitchFamily="34" charset="0"/>
              </a:rPr>
              <a:t>  </a:t>
            </a:r>
            <a:r>
              <a:rPr lang="fr-FR" sz="6000" dirty="0" smtClean="0">
                <a:solidFill>
                  <a:srgbClr val="0070C0"/>
                </a:solidFill>
                <a:latin typeface="Arial Narrow" pitchFamily="34" charset="0"/>
                <a:cs typeface="Arial" pitchFamily="34" charset="0"/>
              </a:rPr>
              <a:t>THE ORGANISATION CONFLICT AND ITS RELATION WITH THE EMPLOYMENT SATISFACTION</a:t>
            </a:r>
            <a:endParaRPr lang="ar-DZ" sz="8800" dirty="0" smtClean="0">
              <a:solidFill>
                <a:srgbClr val="0070C0"/>
              </a:solidFill>
              <a:latin typeface="Arial Narrow"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Effect transition="in" filter="checkerboard(across)">
                                      <p:cBhvr>
                                        <p:cTn id="7" dur="5000"/>
                                        <p:tgtEl>
                                          <p:spTgt spid="3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2">
                                            <p:txEl>
                                              <p:pRg st="1" end="1"/>
                                            </p:txEl>
                                          </p:spTgt>
                                        </p:tgtEl>
                                        <p:attrNameLst>
                                          <p:attrName>style.visibility</p:attrName>
                                        </p:attrNameLst>
                                      </p:cBhvr>
                                      <p:to>
                                        <p:strVal val="visible"/>
                                      </p:to>
                                    </p:set>
                                    <p:animEffect transition="in" filter="checkerboard(across)">
                                      <p:cBhvr>
                                        <p:cTn id="10" dur="5000"/>
                                        <p:tgtEl>
                                          <p:spTgt spid="32">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2">
                                            <p:txEl>
                                              <p:pRg st="2" end="2"/>
                                            </p:txEl>
                                          </p:spTgt>
                                        </p:tgtEl>
                                        <p:attrNameLst>
                                          <p:attrName>style.visibility</p:attrName>
                                        </p:attrNameLst>
                                      </p:cBhvr>
                                      <p:to>
                                        <p:strVal val="visible"/>
                                      </p:to>
                                    </p:set>
                                    <p:animEffect transition="in" filter="checkerboard(across)">
                                      <p:cBhvr>
                                        <p:cTn id="13" dur="5000"/>
                                        <p:tgtEl>
                                          <p:spTgt spid="3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nodeType="clickEffect">
                                  <p:stCondLst>
                                    <p:cond delay="0"/>
                                  </p:stCondLst>
                                  <p:childTnLst>
                                    <p:animScale>
                                      <p:cBhvr>
                                        <p:cTn id="17" dur="2000" fill="hold"/>
                                        <p:tgtEl>
                                          <p:spTgt spid="132"/>
                                        </p:tgtEl>
                                      </p:cBhvr>
                                      <p:by x="150000" y="150000"/>
                                    </p:animScale>
                                  </p:childTnLst>
                                </p:cTn>
                              </p:par>
                            </p:childTnLst>
                          </p:cTn>
                        </p:par>
                      </p:childTnLst>
                    </p:cTn>
                  </p:par>
                  <p:par>
                    <p:cTn id="18" fill="hold">
                      <p:stCondLst>
                        <p:cond delay="indefinite"/>
                      </p:stCondLst>
                      <p:childTnLst>
                        <p:par>
                          <p:cTn id="19" fill="hold">
                            <p:stCondLst>
                              <p:cond delay="0"/>
                            </p:stCondLst>
                            <p:childTnLst>
                              <p:par>
                                <p:cTn id="20" presetID="6" presetClass="emph" presetSubtype="0" fill="hold" nodeType="clickEffect">
                                  <p:stCondLst>
                                    <p:cond delay="0"/>
                                  </p:stCondLst>
                                  <p:childTnLst>
                                    <p:animScale>
                                      <p:cBhvr>
                                        <p:cTn id="21" dur="2000" fill="hold"/>
                                        <p:tgtEl>
                                          <p:spTgt spid="3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3725</TotalTime>
  <Words>501</Words>
  <Application>Microsoft Office PowerPoint</Application>
  <PresentationFormat>Personnalisé</PresentationFormat>
  <Paragraphs>36</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csp univercitaire</cp:lastModifiedBy>
  <cp:revision>121</cp:revision>
  <dcterms:created xsi:type="dcterms:W3CDTF">2014-04-13T18:20:11Z</dcterms:created>
  <dcterms:modified xsi:type="dcterms:W3CDTF">2015-02-27T19:46:57Z</dcterms:modified>
</cp:coreProperties>
</file>